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0"/>
  </p:notesMasterIdLst>
  <p:sldIdLst>
    <p:sldId id="256" r:id="rId2"/>
    <p:sldId id="266" r:id="rId3"/>
    <p:sldId id="268" r:id="rId4"/>
    <p:sldId id="265" r:id="rId5"/>
    <p:sldId id="270" r:id="rId6"/>
    <p:sldId id="271" r:id="rId7"/>
    <p:sldId id="267"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Delgado" userId="9c3f4ee542a9920d" providerId="LiveId" clId="{11689CA0-D626-4012-A0D5-259D6B770EF3}"/>
    <pc:docChg chg="custSel modSld">
      <pc:chgData name="Jorge Delgado" userId="9c3f4ee542a9920d" providerId="LiveId" clId="{11689CA0-D626-4012-A0D5-259D6B770EF3}" dt="2024-10-19T14:27:29.227" v="2" actId="20577"/>
      <pc:docMkLst>
        <pc:docMk/>
      </pc:docMkLst>
      <pc:sldChg chg="modSp mod">
        <pc:chgData name="Jorge Delgado" userId="9c3f4ee542a9920d" providerId="LiveId" clId="{11689CA0-D626-4012-A0D5-259D6B770EF3}" dt="2024-10-19T14:27:29.227" v="2" actId="20577"/>
        <pc:sldMkLst>
          <pc:docMk/>
          <pc:sldMk cId="1893173306" sldId="270"/>
        </pc:sldMkLst>
        <pc:spChg chg="mod">
          <ac:chgData name="Jorge Delgado" userId="9c3f4ee542a9920d" providerId="LiveId" clId="{11689CA0-D626-4012-A0D5-259D6B770EF3}" dt="2024-10-19T14:27:29.227" v="2" actId="20577"/>
          <ac:spMkLst>
            <pc:docMk/>
            <pc:sldMk cId="1893173306" sldId="270"/>
            <ac:spMk id="3" creationId="{D91A6B4C-41FD-70A4-CD22-9BED82854B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14575-3B51-47EA-B739-D07022ECCFB5}" type="datetimeFigureOut">
              <a:rPr lang="nl-BE" smtClean="0"/>
              <a:t>19/10/2024</a:t>
            </a:fld>
            <a:endParaRPr lang="nl-B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nl-B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B88A5-09F4-4C59-AD97-6ECDFA6BC1C7}" type="slidenum">
              <a:rPr lang="nl-BE" smtClean="0"/>
              <a:t>‹#›</a:t>
            </a:fld>
            <a:endParaRPr lang="nl-BE"/>
          </a:p>
        </p:txBody>
      </p:sp>
    </p:spTree>
    <p:extLst>
      <p:ext uri="{BB962C8B-B14F-4D97-AF65-F5344CB8AC3E}">
        <p14:creationId xmlns:p14="http://schemas.microsoft.com/office/powerpoint/2010/main" val="380035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poder aprovechar todo el potencial de país, se impulsarán estudios y planes de desarrollo de infraestructuras portuarias. Los análisis irán destinados a la habilitación y adaptación de los puertos del país para la exportación de hidrógeno. Entre los puertos más relevantes de Colombia en lo relativo a la exportación e importación de combustibles se encuentran Cartagena, Buenaventura, Coveñas y Tumaco. Además, el país cuenta con puertos ubicados en zonas de alto recurso renovable como Puerto Brisa en la región de La Guajira. En los puertos seleccionados se contemplará el desarrollo de infraestructura de acondicionamiento, transformación y almacenamiento de hidrógeno.</a:t>
            </a:r>
            <a:endParaRPr lang="nl-BE" dirty="0"/>
          </a:p>
        </p:txBody>
      </p:sp>
      <p:sp>
        <p:nvSpPr>
          <p:cNvPr id="4" name="Marcador de número de diapositiva 3"/>
          <p:cNvSpPr>
            <a:spLocks noGrp="1"/>
          </p:cNvSpPr>
          <p:nvPr>
            <p:ph type="sldNum" sz="quarter" idx="10"/>
          </p:nvPr>
        </p:nvSpPr>
        <p:spPr/>
        <p:txBody>
          <a:bodyPr/>
          <a:lstStyle/>
          <a:p>
            <a:fld id="{FFCB88A5-09F4-4C59-AD97-6ECDFA6BC1C7}" type="slidenum">
              <a:rPr lang="nl-BE" smtClean="0"/>
              <a:t>8</a:t>
            </a:fld>
            <a:endParaRPr lang="nl-BE"/>
          </a:p>
        </p:txBody>
      </p:sp>
    </p:spTree>
    <p:extLst>
      <p:ext uri="{BB962C8B-B14F-4D97-AF65-F5344CB8AC3E}">
        <p14:creationId xmlns:p14="http://schemas.microsoft.com/office/powerpoint/2010/main" val="302950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4BA303E-3580-4530-8DED-6787DEC17260}" type="datetimeFigureOut">
              <a:rPr lang="nl-BE" smtClean="0"/>
              <a:t>19/10/2024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CA7D9B-E430-4F15-AC34-C9BBF7AFB83E}" type="slidenum">
              <a:rPr lang="nl-BE" smtClean="0"/>
              <a:t>‹#›</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BA303E-3580-4530-8DED-6787DEC17260}" type="datetimeFigureOut">
              <a:rPr lang="nl-BE" smtClean="0"/>
              <a:t>19/10/2024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105219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BA303E-3580-4530-8DED-6787DEC17260}" type="datetimeFigureOut">
              <a:rPr lang="nl-BE" smtClean="0"/>
              <a:t>19/10/2024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87144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BA303E-3580-4530-8DED-6787DEC17260}" type="datetimeFigureOut">
              <a:rPr lang="nl-BE" smtClean="0"/>
              <a:t>19/10/2024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71708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4BA303E-3580-4530-8DED-6787DEC17260}" type="datetimeFigureOut">
              <a:rPr lang="nl-BE" smtClean="0"/>
              <a:t>19/10/2024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CA7D9B-E430-4F15-AC34-C9BBF7AFB83E}" type="slidenum">
              <a:rPr lang="nl-BE" smtClean="0"/>
              <a:t>‹#›</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58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4BA303E-3580-4530-8DED-6787DEC17260}" type="datetimeFigureOut">
              <a:rPr lang="nl-BE" smtClean="0"/>
              <a:t>19/10/2024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190387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BA303E-3580-4530-8DED-6787DEC17260}" type="datetimeFigureOut">
              <a:rPr lang="nl-BE" smtClean="0"/>
              <a:t>19/10/2024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206997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BA303E-3580-4530-8DED-6787DEC17260}" type="datetimeFigureOut">
              <a:rPr lang="nl-BE" smtClean="0"/>
              <a:t>19/10/2024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387628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BA303E-3580-4530-8DED-6787DEC17260}" type="datetimeFigureOut">
              <a:rPr lang="nl-BE" smtClean="0"/>
              <a:t>19/10/2024</a:t>
            </a:fld>
            <a:endParaRPr lang="nl-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BE"/>
          </a:p>
        </p:txBody>
      </p:sp>
      <p:sp>
        <p:nvSpPr>
          <p:cNvPr id="9" name="Slide Number Placeholder 8"/>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9590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BA303E-3580-4530-8DED-6787DEC17260}" type="datetimeFigureOut">
              <a:rPr lang="nl-BE" smtClean="0"/>
              <a:t>19/10/2024</a:t>
            </a:fld>
            <a:endParaRPr lang="nl-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CA7D9B-E430-4F15-AC34-C9BBF7AFB83E}" type="slidenum">
              <a:rPr lang="nl-BE" smtClean="0"/>
              <a:t>‹#›</a:t>
            </a:fld>
            <a:endParaRPr lang="nl-BE"/>
          </a:p>
        </p:txBody>
      </p:sp>
    </p:spTree>
    <p:extLst>
      <p:ext uri="{BB962C8B-B14F-4D97-AF65-F5344CB8AC3E}">
        <p14:creationId xmlns:p14="http://schemas.microsoft.com/office/powerpoint/2010/main" val="14723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BA303E-3580-4530-8DED-6787DEC17260}" type="datetimeFigureOut">
              <a:rPr lang="nl-BE" smtClean="0"/>
              <a:t>19/10/2024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1CA7D9B-E430-4F15-AC34-C9BBF7AFB83E}" type="slidenum">
              <a:rPr lang="nl-BE" smtClean="0"/>
              <a:t>‹#›</a:t>
            </a:fld>
            <a:endParaRPr lang="nl-BE"/>
          </a:p>
        </p:txBody>
      </p:sp>
    </p:spTree>
    <p:extLst>
      <p:ext uri="{BB962C8B-B14F-4D97-AF65-F5344CB8AC3E}">
        <p14:creationId xmlns:p14="http://schemas.microsoft.com/office/powerpoint/2010/main" val="105570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BA303E-3580-4530-8DED-6787DEC17260}" type="datetimeFigureOut">
              <a:rPr lang="nl-BE" smtClean="0"/>
              <a:t>19/10/2024</a:t>
            </a:fld>
            <a:endParaRPr lang="nl-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CA7D9B-E430-4F15-AC34-C9BBF7AFB83E}" type="slidenum">
              <a:rPr lang="nl-BE" smtClean="0"/>
              <a:t>‹#›</a:t>
            </a:fld>
            <a:endParaRPr lang="nl-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592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es-CO" dirty="0">
                <a:latin typeface="Cambria" panose="02040503050406030204" pitchFamily="18" charset="0"/>
              </a:rPr>
              <a:t>Del Carbón al Hidrogeno: Las Zonas de Sacrificio y La “Transición Verde &amp; Justa” europea. </a:t>
            </a:r>
            <a:endParaRPr lang="nl-BE" dirty="0">
              <a:latin typeface="Cambria" panose="02040503050406030204" pitchFamily="18" charset="0"/>
            </a:endParaRPr>
          </a:p>
        </p:txBody>
      </p:sp>
      <p:sp>
        <p:nvSpPr>
          <p:cNvPr id="3" name="Subtítulo 2"/>
          <p:cNvSpPr>
            <a:spLocks noGrp="1"/>
          </p:cNvSpPr>
          <p:nvPr>
            <p:ph type="subTitle" idx="1"/>
          </p:nvPr>
        </p:nvSpPr>
        <p:spPr/>
        <p:txBody>
          <a:bodyPr/>
          <a:lstStyle/>
          <a:p>
            <a:pPr algn="ctr"/>
            <a:r>
              <a:rPr lang="es-CO" dirty="0"/>
              <a:t>EL CASO DEL CARIBE COLOMBIANO (La guajira, el cesar el magdalena)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940" y="5190241"/>
            <a:ext cx="3014562" cy="1077777"/>
          </a:xfrm>
          <a:prstGeom prst="rect">
            <a:avLst/>
          </a:prstGeom>
        </p:spPr>
      </p:pic>
    </p:spTree>
    <p:extLst>
      <p:ext uri="{BB962C8B-B14F-4D97-AF65-F5344CB8AC3E}">
        <p14:creationId xmlns:p14="http://schemas.microsoft.com/office/powerpoint/2010/main" val="354728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596" y="108997"/>
            <a:ext cx="10903432" cy="1450757"/>
          </a:xfrm>
        </p:spPr>
        <p:txBody>
          <a:bodyPr/>
          <a:lstStyle/>
          <a:p>
            <a:r>
              <a:rPr lang="es-ES" dirty="0"/>
              <a:t>EL caribe colombiano como Zona de Sacrificio</a:t>
            </a:r>
            <a:endParaRPr lang="nl-BE" dirty="0"/>
          </a:p>
        </p:txBody>
      </p:sp>
      <p:sp>
        <p:nvSpPr>
          <p:cNvPr id="3" name="Marcador de contenido 2"/>
          <p:cNvSpPr>
            <a:spLocks noGrp="1"/>
          </p:cNvSpPr>
          <p:nvPr>
            <p:ph idx="1"/>
          </p:nvPr>
        </p:nvSpPr>
        <p:spPr>
          <a:xfrm>
            <a:off x="403596" y="1961347"/>
            <a:ext cx="5976183" cy="4023360"/>
          </a:xfrm>
        </p:spPr>
        <p:txBody>
          <a:bodyPr>
            <a:normAutofit fontScale="85000" lnSpcReduction="20000"/>
          </a:bodyPr>
          <a:lstStyle/>
          <a:p>
            <a:r>
              <a:rPr lang="es-ES" sz="2800" dirty="0"/>
              <a:t>La </a:t>
            </a:r>
            <a:r>
              <a:rPr lang="es-ES" sz="2800" i="1" dirty="0"/>
              <a:t>Zonas de Sacrificio </a:t>
            </a:r>
            <a:r>
              <a:rPr lang="es-ES" sz="2800" dirty="0"/>
              <a:t>son: “lugares extremadamente contaminados donde grupos vulnerables y marginados soportan desproporcionadamente las consecuencias que acarrea para la salud, los derechos humanos y el medio ambiente la exposición a la contaminación y a las sustancias peligrosas” </a:t>
            </a:r>
          </a:p>
          <a:p>
            <a:endParaRPr lang="es-ES" dirty="0"/>
          </a:p>
          <a:p>
            <a:pPr marL="0" indent="0">
              <a:buNone/>
            </a:pPr>
            <a:r>
              <a:rPr lang="es-ES" dirty="0"/>
              <a:t>David </a:t>
            </a:r>
            <a:r>
              <a:rPr lang="es-ES" dirty="0" err="1"/>
              <a:t>Boyd</a:t>
            </a:r>
            <a:r>
              <a:rPr lang="es-ES" dirty="0"/>
              <a:t>, ex-Relator Especial de NNUU sobre DDHH y el ambiente </a:t>
            </a:r>
          </a:p>
          <a:p>
            <a:pPr marL="0" indent="0">
              <a:buNone/>
            </a:pPr>
            <a:r>
              <a:rPr lang="es-ES" dirty="0"/>
              <a:t>Informe sobre la cuestión de las obligaciones de derechos humanos relacionadas con el disfrute de un medio ambiente sin riesgos, limpio, saludable y sostenible Derecho a un medio ambiente limpio, saludable y sostenible: el medio ambiente no tóxico, A/HRC/49/53. UN HRC (2022), </a:t>
            </a:r>
          </a:p>
          <a:p>
            <a:endParaRPr lang="nl-BE" dirty="0"/>
          </a:p>
        </p:txBody>
      </p:sp>
      <p:pic>
        <p:nvPicPr>
          <p:cNvPr id="4" name="Imagen 3"/>
          <p:cNvPicPr>
            <a:picLocks noChangeAspect="1"/>
          </p:cNvPicPr>
          <p:nvPr/>
        </p:nvPicPr>
        <p:blipFill>
          <a:blip r:embed="rId2"/>
          <a:stretch>
            <a:fillRect/>
          </a:stretch>
        </p:blipFill>
        <p:spPr>
          <a:xfrm>
            <a:off x="7194752" y="1807780"/>
            <a:ext cx="3883152" cy="4492468"/>
          </a:xfrm>
          <a:prstGeom prst="rect">
            <a:avLst/>
          </a:prstGeom>
        </p:spPr>
      </p:pic>
      <p:sp>
        <p:nvSpPr>
          <p:cNvPr id="5" name="CuadroTexto 4"/>
          <p:cNvSpPr txBox="1"/>
          <p:nvPr/>
        </p:nvSpPr>
        <p:spPr>
          <a:xfrm>
            <a:off x="1996965" y="5928203"/>
            <a:ext cx="5465379" cy="430887"/>
          </a:xfrm>
          <a:prstGeom prst="rect">
            <a:avLst/>
          </a:prstGeom>
          <a:noFill/>
        </p:spPr>
        <p:txBody>
          <a:bodyPr wrap="square" rtlCol="0">
            <a:spAutoFit/>
          </a:bodyPr>
          <a:lstStyle/>
          <a:p>
            <a:r>
              <a:rPr lang="es-ES" sz="1100" dirty="0"/>
              <a:t>Fuente:  Rosa-</a:t>
            </a:r>
            <a:r>
              <a:rPr lang="es-ES" sz="1100" dirty="0" err="1"/>
              <a:t>Luxemburg</a:t>
            </a:r>
            <a:r>
              <a:rPr lang="es-ES" sz="1100" dirty="0"/>
              <a:t>-</a:t>
            </a:r>
            <a:r>
              <a:rPr lang="es-ES" sz="1100" dirty="0" err="1"/>
              <a:t>Stiftung</a:t>
            </a:r>
            <a:r>
              <a:rPr lang="es-ES" sz="1100" dirty="0"/>
              <a:t> (2019), Carbón tóxico. Daños y riesgos a la salud de trabajadores mineros y población expuesta al carbón. </a:t>
            </a:r>
            <a:endParaRPr lang="nl-BE" sz="1100" dirty="0"/>
          </a:p>
        </p:txBody>
      </p:sp>
    </p:spTree>
    <p:extLst>
      <p:ext uri="{BB962C8B-B14F-4D97-AF65-F5344CB8AC3E}">
        <p14:creationId xmlns:p14="http://schemas.microsoft.com/office/powerpoint/2010/main" val="198341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Zonas de Sacrificio en el Caribe colombiano</a:t>
            </a:r>
            <a:endParaRPr lang="nl-BE" dirty="0"/>
          </a:p>
        </p:txBody>
      </p:sp>
      <p:sp>
        <p:nvSpPr>
          <p:cNvPr id="3" name="Marcador de texto 2"/>
          <p:cNvSpPr>
            <a:spLocks noGrp="1"/>
          </p:cNvSpPr>
          <p:nvPr>
            <p:ph type="body" idx="1"/>
          </p:nvPr>
        </p:nvSpPr>
        <p:spPr/>
        <p:txBody>
          <a:bodyPr/>
          <a:lstStyle/>
          <a:p>
            <a:r>
              <a:rPr lang="es-ES" dirty="0"/>
              <a:t>La guajira</a:t>
            </a:r>
            <a:endParaRPr lang="nl-BE" dirty="0"/>
          </a:p>
        </p:txBody>
      </p:sp>
      <p:sp>
        <p:nvSpPr>
          <p:cNvPr id="4" name="Marcador de contenido 3"/>
          <p:cNvSpPr>
            <a:spLocks noGrp="1"/>
          </p:cNvSpPr>
          <p:nvPr>
            <p:ph sz="half" idx="2"/>
          </p:nvPr>
        </p:nvSpPr>
        <p:spPr>
          <a:xfrm>
            <a:off x="609600" y="2582334"/>
            <a:ext cx="5076497" cy="2819983"/>
          </a:xfrm>
        </p:spPr>
        <p:txBody>
          <a:bodyPr>
            <a:normAutofit fontScale="25000" lnSpcReduction="20000"/>
          </a:bodyPr>
          <a:lstStyle/>
          <a:p>
            <a:r>
              <a:rPr lang="es-ES" sz="6400" dirty="0"/>
              <a:t>• Mina el </a:t>
            </a:r>
            <a:r>
              <a:rPr lang="es-ES" sz="6400" b="1" dirty="0"/>
              <a:t>Cerrejón</a:t>
            </a:r>
          </a:p>
          <a:p>
            <a:r>
              <a:rPr lang="es-ES" sz="6400" dirty="0"/>
              <a:t>• Actual propietario:</a:t>
            </a:r>
            <a:r>
              <a:rPr lang="es-ES" sz="6400" b="1" dirty="0"/>
              <a:t> </a:t>
            </a:r>
            <a:r>
              <a:rPr lang="es-ES" sz="6400" b="1" dirty="0" err="1"/>
              <a:t>Glencore</a:t>
            </a:r>
            <a:r>
              <a:rPr lang="es-ES" sz="6400" b="1" dirty="0"/>
              <a:t> </a:t>
            </a:r>
            <a:r>
              <a:rPr lang="es-ES" sz="6400" dirty="0"/>
              <a:t>(Suiza) – antiguo capital Reino Unido, Sur </a:t>
            </a:r>
            <a:r>
              <a:rPr lang="es-ES" sz="6400" dirty="0" err="1"/>
              <a:t>Africa</a:t>
            </a:r>
            <a:r>
              <a:rPr lang="es-ES" sz="6400" dirty="0"/>
              <a:t> y Australia. </a:t>
            </a:r>
          </a:p>
          <a:p>
            <a:r>
              <a:rPr lang="es-ES" sz="6400" dirty="0"/>
              <a:t>• Licencia minera vigente hasta el año 2034</a:t>
            </a:r>
          </a:p>
          <a:p>
            <a:r>
              <a:rPr lang="es-ES" sz="6400" dirty="0"/>
              <a:t> • Superficie: 69.000 hectáreas (14.500 hectáreas en explotación)</a:t>
            </a:r>
          </a:p>
          <a:p>
            <a:r>
              <a:rPr lang="es-ES" sz="6400" dirty="0"/>
              <a:t> • Producción anual 2022: 19,7 millones de toneladas </a:t>
            </a:r>
          </a:p>
          <a:p>
            <a:r>
              <a:rPr lang="es-ES" sz="6400" dirty="0"/>
              <a:t>• Afecta a más de 300.000 habitantes en La Guajira</a:t>
            </a:r>
          </a:p>
          <a:p>
            <a:r>
              <a:rPr lang="es-ES" sz="6400" dirty="0"/>
              <a:t>•</a:t>
            </a:r>
            <a:r>
              <a:rPr lang="es-ES" sz="6400" b="1" dirty="0"/>
              <a:t>52 defensores de derechos humanos asesinados </a:t>
            </a:r>
            <a:r>
              <a:rPr lang="es-ES" sz="6400" dirty="0"/>
              <a:t>en La Guajira y Cesar entre noviembre de 2016 y febrero de 2024 </a:t>
            </a:r>
          </a:p>
          <a:p>
            <a:r>
              <a:rPr lang="es-ES" sz="6400" dirty="0"/>
              <a:t>•</a:t>
            </a:r>
            <a:r>
              <a:rPr lang="es-ES" sz="6400" b="1" dirty="0"/>
              <a:t>despojo ilícito de tierras, desalojos violentos y traslados involuntarios por la minería sin reparación digna e integral</a:t>
            </a:r>
            <a:r>
              <a:rPr lang="es-ES" sz="6400" dirty="0"/>
              <a:t>: </a:t>
            </a:r>
            <a:r>
              <a:rPr lang="nl-BE" sz="6400" dirty="0"/>
              <a:t>→La </a:t>
            </a:r>
            <a:r>
              <a:rPr lang="nl-BE" sz="6400" dirty="0" err="1"/>
              <a:t>Guajira</a:t>
            </a:r>
            <a:r>
              <a:rPr lang="nl-BE" sz="6400" dirty="0"/>
              <a:t>: 35 </a:t>
            </a:r>
            <a:r>
              <a:rPr lang="nl-BE" sz="6400" dirty="0" err="1"/>
              <a:t>comunidades</a:t>
            </a:r>
            <a:r>
              <a:rPr lang="nl-BE" sz="6400" dirty="0"/>
              <a:t> </a:t>
            </a:r>
            <a:r>
              <a:rPr lang="nl-BE" sz="6400" dirty="0" err="1"/>
              <a:t>desalojadas</a:t>
            </a:r>
            <a:r>
              <a:rPr lang="nl-BE" sz="6400" dirty="0"/>
              <a:t> sólo 5 </a:t>
            </a:r>
            <a:r>
              <a:rPr lang="nl-BE" sz="6400" dirty="0" err="1"/>
              <a:t>han</a:t>
            </a:r>
            <a:r>
              <a:rPr lang="nl-BE" sz="6400" dirty="0"/>
              <a:t> </a:t>
            </a:r>
            <a:r>
              <a:rPr lang="nl-BE" sz="6400" dirty="0" err="1"/>
              <a:t>sido</a:t>
            </a:r>
            <a:r>
              <a:rPr lang="nl-BE" sz="6400" dirty="0"/>
              <a:t> </a:t>
            </a:r>
            <a:r>
              <a:rPr lang="nl-BE" sz="6400" dirty="0" err="1"/>
              <a:t>parcialmente</a:t>
            </a:r>
            <a:r>
              <a:rPr lang="nl-BE" sz="6400" dirty="0"/>
              <a:t> </a:t>
            </a:r>
            <a:r>
              <a:rPr lang="nl-BE" sz="6400" dirty="0" err="1"/>
              <a:t>reasentadas</a:t>
            </a:r>
            <a:r>
              <a:rPr lang="nl-BE" sz="6400" dirty="0"/>
              <a:t> y </a:t>
            </a:r>
            <a:r>
              <a:rPr lang="nl-BE" sz="6400" dirty="0" err="1"/>
              <a:t>parcialmente</a:t>
            </a:r>
            <a:r>
              <a:rPr lang="nl-BE" sz="6400" dirty="0"/>
              <a:t> </a:t>
            </a:r>
            <a:r>
              <a:rPr lang="nl-BE" sz="6400" dirty="0" err="1"/>
              <a:t>reparadas</a:t>
            </a:r>
            <a:endParaRPr lang="es-ES" dirty="0"/>
          </a:p>
          <a:p>
            <a:endParaRPr lang="nl-BE" dirty="0"/>
          </a:p>
          <a:p>
            <a:endParaRPr lang="nl-BE" dirty="0"/>
          </a:p>
        </p:txBody>
      </p:sp>
      <p:sp>
        <p:nvSpPr>
          <p:cNvPr id="5" name="Marcador de texto 4"/>
          <p:cNvSpPr>
            <a:spLocks noGrp="1"/>
          </p:cNvSpPr>
          <p:nvPr>
            <p:ph type="body" sz="quarter" idx="3"/>
          </p:nvPr>
        </p:nvSpPr>
        <p:spPr/>
        <p:txBody>
          <a:bodyPr/>
          <a:lstStyle/>
          <a:p>
            <a:r>
              <a:rPr lang="es-ES" dirty="0"/>
              <a:t>cesar</a:t>
            </a:r>
            <a:endParaRPr lang="nl-BE" dirty="0"/>
          </a:p>
        </p:txBody>
      </p:sp>
      <p:sp>
        <p:nvSpPr>
          <p:cNvPr id="6" name="Marcador de contenido 5"/>
          <p:cNvSpPr>
            <a:spLocks noGrp="1"/>
          </p:cNvSpPr>
          <p:nvPr>
            <p:ph sz="quarter" idx="4"/>
          </p:nvPr>
        </p:nvSpPr>
        <p:spPr>
          <a:xfrm>
            <a:off x="6217920" y="2582333"/>
            <a:ext cx="5417032" cy="3902549"/>
          </a:xfrm>
        </p:spPr>
        <p:txBody>
          <a:bodyPr>
            <a:noAutofit/>
          </a:bodyPr>
          <a:lstStyle/>
          <a:p>
            <a:r>
              <a:rPr lang="es-ES" sz="1600" dirty="0"/>
              <a:t>• 7 Minas ( </a:t>
            </a:r>
            <a:r>
              <a:rPr lang="es-ES" sz="1600" b="1" dirty="0" err="1"/>
              <a:t>Drummond</a:t>
            </a:r>
            <a:r>
              <a:rPr lang="es-ES" sz="1600" b="1" dirty="0"/>
              <a:t> (EEUU)</a:t>
            </a:r>
            <a:r>
              <a:rPr lang="es-ES" sz="1600" dirty="0"/>
              <a:t>: minas La Loma-</a:t>
            </a:r>
            <a:r>
              <a:rPr lang="es-ES" sz="1600" dirty="0" err="1"/>
              <a:t>Pribbenow</a:t>
            </a:r>
            <a:r>
              <a:rPr lang="es-ES" sz="1600" dirty="0"/>
              <a:t>, El Descanso y El Corozo, </a:t>
            </a:r>
            <a:r>
              <a:rPr lang="es-ES" sz="1600" b="1" dirty="0" err="1"/>
              <a:t>Glencore-Prodeco</a:t>
            </a:r>
            <a:r>
              <a:rPr lang="es-ES" sz="1600" b="1" dirty="0"/>
              <a:t> (Suiza)</a:t>
            </a:r>
            <a:r>
              <a:rPr lang="es-ES" sz="1600" dirty="0"/>
              <a:t>: minas Calenturitas y La Jagua, </a:t>
            </a:r>
            <a:r>
              <a:rPr lang="es-ES" sz="1600" b="1" dirty="0"/>
              <a:t>Colombian Natural </a:t>
            </a:r>
            <a:r>
              <a:rPr lang="es-ES" sz="1600" b="1" dirty="0" err="1"/>
              <a:t>Resources</a:t>
            </a:r>
            <a:r>
              <a:rPr lang="es-ES" sz="1600" b="1" dirty="0"/>
              <a:t> (Colombia)</a:t>
            </a:r>
            <a:r>
              <a:rPr lang="es-ES" sz="1600" dirty="0"/>
              <a:t>: (minas La Francia y El Hatillo)</a:t>
            </a:r>
          </a:p>
          <a:p>
            <a:r>
              <a:rPr lang="es-ES" sz="1600" dirty="0"/>
              <a:t>• Afecta a más de 20.000 familias indígenas, afrocolombianas y campesinas en Cesar</a:t>
            </a:r>
          </a:p>
          <a:p>
            <a:r>
              <a:rPr lang="es-ES" sz="1600" dirty="0"/>
              <a:t>•</a:t>
            </a:r>
            <a:r>
              <a:rPr lang="es-ES" sz="1600" b="1" dirty="0"/>
              <a:t>despojo ilícito de tierras, desalojos violentos y traslados involuntarios por la minería sin reparación digna e integral</a:t>
            </a:r>
            <a:r>
              <a:rPr lang="es-ES" sz="1600" dirty="0"/>
              <a:t>:</a:t>
            </a:r>
            <a:r>
              <a:rPr lang="nl-BE" sz="1600" dirty="0"/>
              <a:t>→</a:t>
            </a:r>
            <a:r>
              <a:rPr lang="es-ES" sz="1600" dirty="0"/>
              <a:t>Cesar: 3 comunidades de Plan Bonito, Boquerón y El Hatillo esperan desde hace 13 años su reasentamiento</a:t>
            </a:r>
            <a:endParaRPr lang="nl-BE" sz="1600" dirty="0"/>
          </a:p>
          <a:p>
            <a:r>
              <a:rPr lang="es-ES" sz="1600" dirty="0"/>
              <a:t>• </a:t>
            </a:r>
            <a:r>
              <a:rPr lang="nl-BE" sz="1600" b="1" dirty="0" err="1"/>
              <a:t>Cooperación</a:t>
            </a:r>
            <a:r>
              <a:rPr lang="nl-BE" sz="1600" b="1" dirty="0"/>
              <a:t> </a:t>
            </a:r>
            <a:r>
              <a:rPr lang="nl-BE" sz="1600" b="1" dirty="0" err="1"/>
              <a:t>entre</a:t>
            </a:r>
            <a:r>
              <a:rPr lang="nl-BE" sz="1600" b="1" dirty="0"/>
              <a:t> </a:t>
            </a:r>
            <a:r>
              <a:rPr lang="nl-BE" sz="1600" b="1" dirty="0" err="1"/>
              <a:t>empresasy</a:t>
            </a:r>
            <a:r>
              <a:rPr lang="nl-BE" sz="1600" b="1" dirty="0"/>
              <a:t> </a:t>
            </a:r>
            <a:r>
              <a:rPr lang="nl-BE" sz="1600" b="1" dirty="0" err="1"/>
              <a:t>grupos</a:t>
            </a:r>
            <a:r>
              <a:rPr lang="nl-BE" sz="1600" b="1" dirty="0"/>
              <a:t> </a:t>
            </a:r>
            <a:r>
              <a:rPr lang="nl-BE" sz="1600" b="1" dirty="0" err="1"/>
              <a:t>armados</a:t>
            </a:r>
            <a:r>
              <a:rPr lang="nl-BE" sz="1600" b="1" dirty="0"/>
              <a:t>:</a:t>
            </a:r>
            <a:r>
              <a:rPr lang="es-ES" sz="1600" dirty="0"/>
              <a:t>→Cesar: 4 casos de apropiación ilícita de tierras abandonadas de comunidades desplazadas por </a:t>
            </a:r>
            <a:r>
              <a:rPr lang="es-ES" sz="1600" dirty="0" err="1"/>
              <a:t>Drummond</a:t>
            </a:r>
            <a:r>
              <a:rPr lang="es-ES" sz="1600" dirty="0"/>
              <a:t> y </a:t>
            </a:r>
            <a:r>
              <a:rPr lang="es-ES" sz="1600" dirty="0" err="1"/>
              <a:t>Glencore-Prodeco</a:t>
            </a:r>
            <a:r>
              <a:rPr lang="es-ES" sz="1600" dirty="0"/>
              <a:t>, asesinatos y desapariciones forzadas  (1999-2006)</a:t>
            </a:r>
          </a:p>
          <a:p>
            <a:endParaRPr lang="es-ES" sz="1600" dirty="0"/>
          </a:p>
          <a:p>
            <a:r>
              <a:rPr lang="es-ES" sz="1600" dirty="0"/>
              <a:t> </a:t>
            </a:r>
          </a:p>
          <a:p>
            <a:endParaRPr lang="nl-BE" sz="1600" dirty="0"/>
          </a:p>
        </p:txBody>
      </p:sp>
    </p:spTree>
    <p:extLst>
      <p:ext uri="{BB962C8B-B14F-4D97-AF65-F5344CB8AC3E}">
        <p14:creationId xmlns:p14="http://schemas.microsoft.com/office/powerpoint/2010/main" val="298419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87897" y="129092"/>
            <a:ext cx="10058400" cy="1449387"/>
          </a:xfrm>
        </p:spPr>
        <p:txBody>
          <a:bodyPr/>
          <a:lstStyle/>
          <a:p>
            <a:r>
              <a:rPr lang="es-ES" dirty="0"/>
              <a:t>… las venas del sacrificio </a:t>
            </a:r>
            <a:br>
              <a:rPr lang="es-ES" dirty="0"/>
            </a:br>
            <a:endParaRPr lang="nl-BE" dirty="0"/>
          </a:p>
        </p:txBody>
      </p:sp>
      <p:pic>
        <p:nvPicPr>
          <p:cNvPr id="7" name="Marcador de contenido 6"/>
          <p:cNvPicPr>
            <a:picLocks noGrp="1" noChangeAspect="1"/>
          </p:cNvPicPr>
          <p:nvPr>
            <p:ph sz="half" idx="4294967295"/>
          </p:nvPr>
        </p:nvPicPr>
        <p:blipFill>
          <a:blip r:embed="rId2"/>
          <a:stretch>
            <a:fillRect/>
          </a:stretch>
        </p:blipFill>
        <p:spPr>
          <a:xfrm>
            <a:off x="188259" y="293870"/>
            <a:ext cx="4948518" cy="5725725"/>
          </a:xfrm>
          <a:prstGeom prst="rect">
            <a:avLst/>
          </a:prstGeom>
        </p:spPr>
      </p:pic>
      <p:sp>
        <p:nvSpPr>
          <p:cNvPr id="10" name="Marcador de texto 2"/>
          <p:cNvSpPr txBox="1">
            <a:spLocks/>
          </p:cNvSpPr>
          <p:nvPr/>
        </p:nvSpPr>
        <p:spPr>
          <a:xfrm>
            <a:off x="5979337" y="842197"/>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s-ES" dirty="0"/>
              <a:t>El magdalena </a:t>
            </a:r>
            <a:endParaRPr lang="nl-BE" dirty="0"/>
          </a:p>
        </p:txBody>
      </p:sp>
      <p:sp>
        <p:nvSpPr>
          <p:cNvPr id="11" name="Rectángulo 10"/>
          <p:cNvSpPr/>
          <p:nvPr/>
        </p:nvSpPr>
        <p:spPr>
          <a:xfrm>
            <a:off x="5368066" y="1275921"/>
            <a:ext cx="6096000" cy="4801314"/>
          </a:xfrm>
          <a:prstGeom prst="rect">
            <a:avLst/>
          </a:prstGeom>
        </p:spPr>
        <p:txBody>
          <a:bodyPr>
            <a:spAutoFit/>
          </a:bodyPr>
          <a:lstStyle/>
          <a:p>
            <a:r>
              <a:rPr lang="es-ES" b="1" u="sng" dirty="0"/>
              <a:t>Puertos </a:t>
            </a:r>
          </a:p>
          <a:p>
            <a:r>
              <a:rPr lang="es-ES" dirty="0"/>
              <a:t>• Puerto Nuevo, </a:t>
            </a:r>
            <a:r>
              <a:rPr lang="es-ES" dirty="0" err="1"/>
              <a:t>Cienaga</a:t>
            </a:r>
            <a:r>
              <a:rPr lang="es-ES" dirty="0"/>
              <a:t> (</a:t>
            </a:r>
            <a:r>
              <a:rPr lang="es-ES" dirty="0" err="1"/>
              <a:t>Prodeco</a:t>
            </a:r>
            <a:r>
              <a:rPr lang="es-ES" dirty="0"/>
              <a:t>/</a:t>
            </a:r>
            <a:r>
              <a:rPr lang="es-ES" dirty="0" err="1"/>
              <a:t>Glencore</a:t>
            </a:r>
            <a:r>
              <a:rPr lang="es-ES" dirty="0"/>
              <a:t>)</a:t>
            </a:r>
          </a:p>
          <a:p>
            <a:r>
              <a:rPr lang="es-ES" dirty="0"/>
              <a:t>Carga efectiva directa de 32 millones de toneladas.</a:t>
            </a:r>
          </a:p>
          <a:p>
            <a:r>
              <a:rPr lang="es-ES" dirty="0"/>
              <a:t>• Puerto </a:t>
            </a:r>
            <a:r>
              <a:rPr lang="es-ES" dirty="0" err="1"/>
              <a:t>Drummond</a:t>
            </a:r>
            <a:r>
              <a:rPr lang="es-ES" dirty="0"/>
              <a:t>, </a:t>
            </a:r>
            <a:r>
              <a:rPr lang="es-ES" dirty="0" err="1"/>
              <a:t>Cienaga</a:t>
            </a:r>
            <a:r>
              <a:rPr lang="es-ES" dirty="0"/>
              <a:t>  (</a:t>
            </a:r>
            <a:r>
              <a:rPr lang="es-ES" dirty="0" err="1"/>
              <a:t>Drummond</a:t>
            </a:r>
            <a:r>
              <a:rPr lang="es-ES" dirty="0"/>
              <a:t>) </a:t>
            </a:r>
          </a:p>
          <a:p>
            <a:r>
              <a:rPr lang="es-ES" dirty="0"/>
              <a:t>Carga efectiva directa de 29,7 millones de toneladas</a:t>
            </a:r>
          </a:p>
          <a:p>
            <a:r>
              <a:rPr lang="es-ES" dirty="0"/>
              <a:t>(exportación también desde Puerto </a:t>
            </a:r>
            <a:r>
              <a:rPr lang="es-ES" dirty="0" err="1"/>
              <a:t>Bolivar</a:t>
            </a:r>
            <a:r>
              <a:rPr lang="es-ES" dirty="0"/>
              <a:t>, La Guajira)</a:t>
            </a:r>
          </a:p>
          <a:p>
            <a:r>
              <a:rPr lang="es-ES" b="1" u="sng" dirty="0"/>
              <a:t>Ferrocarril</a:t>
            </a:r>
          </a:p>
          <a:p>
            <a:r>
              <a:rPr lang="es-ES" dirty="0"/>
              <a:t>• FENOCO: </a:t>
            </a:r>
            <a:r>
              <a:rPr lang="nl-BE" dirty="0"/>
              <a:t>Línea </a:t>
            </a:r>
            <a:r>
              <a:rPr lang="nl-BE" dirty="0" err="1"/>
              <a:t>férrea</a:t>
            </a:r>
            <a:r>
              <a:rPr lang="nl-BE" dirty="0"/>
              <a:t> de 212km (Cesar) </a:t>
            </a:r>
            <a:r>
              <a:rPr lang="es-ES" dirty="0"/>
              <a:t>afecta a los pobladores de </a:t>
            </a:r>
            <a:r>
              <a:rPr lang="es-ES" dirty="0" err="1"/>
              <a:t>Bosconia</a:t>
            </a:r>
            <a:r>
              <a:rPr lang="es-ES" dirty="0"/>
              <a:t>, en el Cesar y Algarrobo, Fundación, Aracataca y Zona Bananera, en el Magdalena.</a:t>
            </a:r>
            <a:r>
              <a:rPr lang="nl-BE" dirty="0"/>
              <a:t> Línea férrea de 150km (Guajira) – (propiedad Glencore 37.9%, Drummond 41% CRN 16,9%) </a:t>
            </a:r>
          </a:p>
          <a:p>
            <a:endParaRPr lang="nl-BE" dirty="0"/>
          </a:p>
          <a:p>
            <a:endParaRPr lang="nl-BE" dirty="0"/>
          </a:p>
          <a:p>
            <a:endParaRPr lang="es-ES" dirty="0"/>
          </a:p>
          <a:p>
            <a:endParaRPr lang="es-ES" dirty="0"/>
          </a:p>
          <a:p>
            <a:endParaRPr lang="nl-BE" dirty="0"/>
          </a:p>
        </p:txBody>
      </p:sp>
      <p:sp>
        <p:nvSpPr>
          <p:cNvPr id="12" name="CuadroTexto 11"/>
          <p:cNvSpPr txBox="1"/>
          <p:nvPr/>
        </p:nvSpPr>
        <p:spPr>
          <a:xfrm>
            <a:off x="419548" y="2170356"/>
            <a:ext cx="1075765" cy="369332"/>
          </a:xfrm>
          <a:prstGeom prst="rect">
            <a:avLst/>
          </a:prstGeom>
          <a:noFill/>
        </p:spPr>
        <p:txBody>
          <a:bodyPr wrap="square" rtlCol="0">
            <a:spAutoFit/>
          </a:bodyPr>
          <a:lstStyle/>
          <a:p>
            <a:r>
              <a:rPr lang="es-ES" sz="1400" b="1" dirty="0"/>
              <a:t>Magdalena</a:t>
            </a:r>
            <a:r>
              <a:rPr lang="es-ES" dirty="0"/>
              <a:t> </a:t>
            </a:r>
            <a:endParaRPr lang="nl-BE" dirty="0"/>
          </a:p>
        </p:txBody>
      </p:sp>
      <p:pic>
        <p:nvPicPr>
          <p:cNvPr id="17" name="Imagen 16"/>
          <p:cNvPicPr>
            <a:picLocks noChangeAspect="1"/>
          </p:cNvPicPr>
          <p:nvPr/>
        </p:nvPicPr>
        <p:blipFill>
          <a:blip r:embed="rId3"/>
          <a:stretch>
            <a:fillRect/>
          </a:stretch>
        </p:blipFill>
        <p:spPr>
          <a:xfrm>
            <a:off x="9112343" y="4336964"/>
            <a:ext cx="2550740" cy="1698695"/>
          </a:xfrm>
          <a:prstGeom prst="rect">
            <a:avLst/>
          </a:prstGeom>
        </p:spPr>
      </p:pic>
      <p:sp>
        <p:nvSpPr>
          <p:cNvPr id="18" name="CuadroTexto 17"/>
          <p:cNvSpPr txBox="1"/>
          <p:nvPr/>
        </p:nvSpPr>
        <p:spPr>
          <a:xfrm>
            <a:off x="5766099" y="6019595"/>
            <a:ext cx="6096000" cy="400110"/>
          </a:xfrm>
          <a:prstGeom prst="rect">
            <a:avLst/>
          </a:prstGeom>
          <a:noFill/>
        </p:spPr>
        <p:txBody>
          <a:bodyPr wrap="square" rtlCol="0">
            <a:spAutoFit/>
          </a:bodyPr>
          <a:lstStyle/>
          <a:p>
            <a:r>
              <a:rPr lang="es-ES" sz="1000" dirty="0"/>
              <a:t>Fuente: “</a:t>
            </a:r>
            <a:r>
              <a:rPr lang="es-ES" sz="1000" b="1" dirty="0" err="1"/>
              <a:t>Drummond</a:t>
            </a:r>
            <a:r>
              <a:rPr lang="es-ES" sz="1000" b="1" dirty="0"/>
              <a:t> se mantiene en que no hubo afectación por derrame de carbón en Ciénaga</a:t>
            </a:r>
            <a:r>
              <a:rPr lang="es-ES" sz="1000" dirty="0"/>
              <a:t>”, El Espectador (2013)</a:t>
            </a:r>
            <a:endParaRPr lang="nl-BE" sz="1000" dirty="0"/>
          </a:p>
        </p:txBody>
      </p:sp>
      <p:sp>
        <p:nvSpPr>
          <p:cNvPr id="26" name="CuadroTexto 25"/>
          <p:cNvSpPr txBox="1"/>
          <p:nvPr/>
        </p:nvSpPr>
        <p:spPr>
          <a:xfrm>
            <a:off x="321059" y="1606059"/>
            <a:ext cx="828339" cy="230832"/>
          </a:xfrm>
          <a:prstGeom prst="rect">
            <a:avLst/>
          </a:prstGeom>
          <a:noFill/>
        </p:spPr>
        <p:txBody>
          <a:bodyPr wrap="square" rtlCol="0">
            <a:spAutoFit/>
          </a:bodyPr>
          <a:lstStyle/>
          <a:p>
            <a:r>
              <a:rPr lang="es-ES" sz="900" b="1" dirty="0" err="1"/>
              <a:t>Cienaga</a:t>
            </a:r>
            <a:endParaRPr lang="nl-BE" sz="900" b="1" dirty="0"/>
          </a:p>
        </p:txBody>
      </p:sp>
      <p:sp>
        <p:nvSpPr>
          <p:cNvPr id="27" name="CuadroTexto 26"/>
          <p:cNvSpPr txBox="1"/>
          <p:nvPr/>
        </p:nvSpPr>
        <p:spPr>
          <a:xfrm>
            <a:off x="321059" y="1463063"/>
            <a:ext cx="828339" cy="230832"/>
          </a:xfrm>
          <a:prstGeom prst="rect">
            <a:avLst/>
          </a:prstGeom>
          <a:noFill/>
        </p:spPr>
        <p:txBody>
          <a:bodyPr wrap="square" rtlCol="0">
            <a:spAutoFit/>
          </a:bodyPr>
          <a:lstStyle/>
          <a:p>
            <a:r>
              <a:rPr lang="es-ES" sz="900" b="1" dirty="0"/>
              <a:t>Santa Marta</a:t>
            </a:r>
            <a:endParaRPr lang="nl-BE" sz="900" b="1" dirty="0"/>
          </a:p>
        </p:txBody>
      </p:sp>
      <p:pic>
        <p:nvPicPr>
          <p:cNvPr id="1033" name="Picture 9" descr="https://m.portafolio.co/files/article_content/uploads/2016/02/08/56b8a0e6e946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236" y="4353027"/>
            <a:ext cx="2222090" cy="166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6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C243-9038-A06E-7C04-631FDC2844BE}"/>
              </a:ext>
            </a:extLst>
          </p:cNvPr>
          <p:cNvSpPr>
            <a:spLocks noGrp="1"/>
          </p:cNvSpPr>
          <p:nvPr>
            <p:ph type="title"/>
          </p:nvPr>
        </p:nvSpPr>
        <p:spPr/>
        <p:txBody>
          <a:bodyPr/>
          <a:lstStyle/>
          <a:p>
            <a:r>
              <a:rPr lang="nl-BE" dirty="0"/>
              <a:t>Transición Verde &amp; Justa en Europa</a:t>
            </a:r>
            <a:endParaRPr lang="en-BE" dirty="0"/>
          </a:p>
        </p:txBody>
      </p:sp>
      <p:sp>
        <p:nvSpPr>
          <p:cNvPr id="3" name="TextBox 2">
            <a:extLst>
              <a:ext uri="{FF2B5EF4-FFF2-40B4-BE49-F238E27FC236}">
                <a16:creationId xmlns:a16="http://schemas.microsoft.com/office/drawing/2014/main" id="{D91A6B4C-41FD-70A4-CD22-9BED82854BEA}"/>
              </a:ext>
            </a:extLst>
          </p:cNvPr>
          <p:cNvSpPr txBox="1"/>
          <p:nvPr/>
        </p:nvSpPr>
        <p:spPr>
          <a:xfrm>
            <a:off x="435429" y="1872343"/>
            <a:ext cx="11255827" cy="4801314"/>
          </a:xfrm>
          <a:prstGeom prst="rect">
            <a:avLst/>
          </a:prstGeom>
          <a:noFill/>
        </p:spPr>
        <p:txBody>
          <a:bodyPr wrap="square" rtlCol="0">
            <a:spAutoFit/>
          </a:bodyPr>
          <a:lstStyle/>
          <a:p>
            <a:pPr algn="ctr"/>
            <a:r>
              <a:rPr lang="es-ES" dirty="0"/>
              <a:t> - Transición verde y justa es un concepto con el que la Unión Europea apalanca el Pacto Verde Europeo: “</a:t>
            </a:r>
            <a:r>
              <a:rPr lang="es-ES" i="1" dirty="0"/>
              <a:t>El Pacto Verde Europeo pretende conseguir que Europa sea climáticamente neutra de aquí a 2050, impulsar la economía mediante la ecotecnología, crear una industria y un transporte sostenibles y reducir la contaminación. Traducir los retos climáticos y medioambientales en oportunidades permitirá que la transición sea justa e inclusiva para todos”</a:t>
            </a:r>
            <a:r>
              <a:rPr lang="en-US" i="1" dirty="0"/>
              <a:t> </a:t>
            </a:r>
          </a:p>
          <a:p>
            <a:pPr algn="ctr"/>
            <a:r>
              <a:rPr lang="en-US" dirty="0" err="1"/>
              <a:t>Comisi</a:t>
            </a:r>
            <a:r>
              <a:rPr lang="es-419" dirty="0" err="1"/>
              <a:t>ón</a:t>
            </a:r>
            <a:r>
              <a:rPr lang="es-419" dirty="0"/>
              <a:t> Europea</a:t>
            </a:r>
            <a:endParaRPr lang="es-ES" dirty="0"/>
          </a:p>
          <a:p>
            <a:pPr algn="ctr"/>
            <a:r>
              <a:rPr lang="es-ES" b="1" u="sng" dirty="0"/>
              <a:t>Objetivos de la Políticas públicas y estrategias:</a:t>
            </a:r>
          </a:p>
          <a:p>
            <a:pPr algn="ctr"/>
            <a:r>
              <a:rPr lang="es-ES"/>
              <a:t>-Asegurar </a:t>
            </a:r>
            <a:r>
              <a:rPr lang="es-ES" dirty="0"/>
              <a:t>continuo crecimiento económico europeo así como el acceso a las materias primas necesarias para una transición energética; - Ley Materias Primas, “Global Gateway”</a:t>
            </a:r>
          </a:p>
          <a:p>
            <a:pPr marL="285750" indent="-285750" algn="ctr">
              <a:buFontTx/>
              <a:buChar char="-"/>
            </a:pPr>
            <a:r>
              <a:rPr lang="es-ES" dirty="0"/>
              <a:t>mantener el nivel de vida y ritmo de consumo de la población europea;</a:t>
            </a:r>
          </a:p>
          <a:p>
            <a:pPr marL="285750" indent="-285750" algn="ctr">
              <a:buFontTx/>
              <a:buChar char="-"/>
            </a:pPr>
            <a:r>
              <a:rPr lang="es-ES" dirty="0"/>
              <a:t>Carbón neutro y reducir contaminación;</a:t>
            </a:r>
          </a:p>
          <a:p>
            <a:pPr algn="ctr"/>
            <a:r>
              <a:rPr lang="es-ES" b="1" dirty="0"/>
              <a:t>¿PERO A QUÉ COSTO? RIESGOS</a:t>
            </a:r>
          </a:p>
          <a:p>
            <a:pPr algn="ctr"/>
            <a:r>
              <a:rPr lang="es-ES" dirty="0"/>
              <a:t>procesos de reconversión productiva para transición energética en riesgo las aspiraciones de que la transición sea “justa” y verde (dependencia en nuevas energías-minerales)</a:t>
            </a:r>
          </a:p>
          <a:p>
            <a:pPr marL="285750" indent="-285750" algn="ctr">
              <a:buFontTx/>
              <a:buChar char="-"/>
            </a:pPr>
            <a:r>
              <a:rPr lang="es-ES" dirty="0"/>
              <a:t>Continuar explotando los recursos naturales del sur global, replicando prácticas extractivistas y neocoloniales.</a:t>
            </a:r>
          </a:p>
          <a:p>
            <a:pPr marL="285750" indent="-285750" algn="ctr">
              <a:buFontTx/>
              <a:buChar char="-"/>
            </a:pPr>
            <a:r>
              <a:rPr lang="es-ES" dirty="0"/>
              <a:t>Mantener estructuras del poder corporativo transnacional</a:t>
            </a:r>
          </a:p>
          <a:p>
            <a:pPr marL="285750" indent="-285750" algn="ctr">
              <a:buFontTx/>
              <a:buChar char="-"/>
            </a:pPr>
            <a:endParaRPr lang="es-ES" dirty="0"/>
          </a:p>
          <a:p>
            <a:pPr algn="ctr"/>
            <a:r>
              <a:rPr lang="es-ES" dirty="0"/>
              <a:t>- </a:t>
            </a:r>
            <a:endParaRPr lang="es-419" dirty="0"/>
          </a:p>
        </p:txBody>
      </p:sp>
    </p:spTree>
    <p:extLst>
      <p:ext uri="{BB962C8B-B14F-4D97-AF65-F5344CB8AC3E}">
        <p14:creationId xmlns:p14="http://schemas.microsoft.com/office/powerpoint/2010/main" val="189317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729C8-607F-6F8D-A2DC-138486188C9A}"/>
              </a:ext>
            </a:extLst>
          </p:cNvPr>
          <p:cNvPicPr>
            <a:picLocks noChangeAspect="1"/>
          </p:cNvPicPr>
          <p:nvPr/>
        </p:nvPicPr>
        <p:blipFill>
          <a:blip r:embed="rId2"/>
          <a:stretch>
            <a:fillRect/>
          </a:stretch>
        </p:blipFill>
        <p:spPr>
          <a:xfrm>
            <a:off x="411882" y="85986"/>
            <a:ext cx="5925377" cy="6011114"/>
          </a:xfrm>
          <a:prstGeom prst="rect">
            <a:avLst/>
          </a:prstGeom>
        </p:spPr>
      </p:pic>
      <p:pic>
        <p:nvPicPr>
          <p:cNvPr id="5" name="Picture 4">
            <a:extLst>
              <a:ext uri="{FF2B5EF4-FFF2-40B4-BE49-F238E27FC236}">
                <a16:creationId xmlns:a16="http://schemas.microsoft.com/office/drawing/2014/main" id="{ACF24B53-137E-9DE8-EB3F-41B3B57D65F8}"/>
              </a:ext>
            </a:extLst>
          </p:cNvPr>
          <p:cNvPicPr>
            <a:picLocks noChangeAspect="1"/>
          </p:cNvPicPr>
          <p:nvPr/>
        </p:nvPicPr>
        <p:blipFill>
          <a:blip r:embed="rId3"/>
          <a:stretch>
            <a:fillRect/>
          </a:stretch>
        </p:blipFill>
        <p:spPr>
          <a:xfrm>
            <a:off x="4634106" y="3091543"/>
            <a:ext cx="6919339" cy="1569934"/>
          </a:xfrm>
          <a:prstGeom prst="rect">
            <a:avLst/>
          </a:prstGeom>
        </p:spPr>
      </p:pic>
      <p:sp>
        <p:nvSpPr>
          <p:cNvPr id="6" name="TextBox 5">
            <a:extLst>
              <a:ext uri="{FF2B5EF4-FFF2-40B4-BE49-F238E27FC236}">
                <a16:creationId xmlns:a16="http://schemas.microsoft.com/office/drawing/2014/main" id="{3E1E843E-10B8-11EC-7832-07363B77DAB4}"/>
              </a:ext>
            </a:extLst>
          </p:cNvPr>
          <p:cNvSpPr txBox="1"/>
          <p:nvPr/>
        </p:nvSpPr>
        <p:spPr>
          <a:xfrm>
            <a:off x="6814457" y="315686"/>
            <a:ext cx="4738988" cy="1077218"/>
          </a:xfrm>
          <a:prstGeom prst="rect">
            <a:avLst/>
          </a:prstGeom>
          <a:noFill/>
        </p:spPr>
        <p:txBody>
          <a:bodyPr wrap="square" rtlCol="0">
            <a:spAutoFit/>
          </a:bodyPr>
          <a:lstStyle/>
          <a:p>
            <a:r>
              <a:rPr lang="es-419" dirty="0"/>
              <a:t>… </a:t>
            </a:r>
            <a:r>
              <a:rPr lang="es-419" sz="3200" dirty="0"/>
              <a:t>Estrategia “Global Gateway”</a:t>
            </a:r>
            <a:endParaRPr lang="en-BE" dirty="0"/>
          </a:p>
        </p:txBody>
      </p:sp>
      <p:sp>
        <p:nvSpPr>
          <p:cNvPr id="7" name="TextBox 6">
            <a:extLst>
              <a:ext uri="{FF2B5EF4-FFF2-40B4-BE49-F238E27FC236}">
                <a16:creationId xmlns:a16="http://schemas.microsoft.com/office/drawing/2014/main" id="{1CEFFE09-0C05-3351-B9A7-F1E5DC8B0F20}"/>
              </a:ext>
            </a:extLst>
          </p:cNvPr>
          <p:cNvSpPr txBox="1"/>
          <p:nvPr/>
        </p:nvSpPr>
        <p:spPr>
          <a:xfrm>
            <a:off x="8044543" y="4953000"/>
            <a:ext cx="3508902" cy="646331"/>
          </a:xfrm>
          <a:prstGeom prst="rect">
            <a:avLst/>
          </a:prstGeom>
          <a:noFill/>
        </p:spPr>
        <p:txBody>
          <a:bodyPr wrap="square" rtlCol="0">
            <a:spAutoFit/>
          </a:bodyPr>
          <a:lstStyle/>
          <a:p>
            <a:r>
              <a:rPr lang="es-419" dirty="0"/>
              <a:t>Fuente: Presentación estrategia Global Gateway, Comisión Europea.</a:t>
            </a:r>
            <a:endParaRPr lang="en-BE" dirty="0"/>
          </a:p>
        </p:txBody>
      </p:sp>
    </p:spTree>
    <p:extLst>
      <p:ext uri="{BB962C8B-B14F-4D97-AF65-F5344CB8AC3E}">
        <p14:creationId xmlns:p14="http://schemas.microsoft.com/office/powerpoint/2010/main" val="6159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nl-BE" dirty="0"/>
              <a:t>Camino a la Transición Verde &amp; Justa en Colombia</a:t>
            </a:r>
          </a:p>
        </p:txBody>
      </p:sp>
      <p:pic>
        <p:nvPicPr>
          <p:cNvPr id="4" name="Marcador de contenido 3"/>
          <p:cNvPicPr>
            <a:picLocks noGrp="1" noChangeAspect="1"/>
          </p:cNvPicPr>
          <p:nvPr>
            <p:ph sz="half" idx="1"/>
          </p:nvPr>
        </p:nvPicPr>
        <p:blipFill>
          <a:blip r:embed="rId2"/>
          <a:stretch>
            <a:fillRect/>
          </a:stretch>
        </p:blipFill>
        <p:spPr>
          <a:xfrm>
            <a:off x="483452" y="1846370"/>
            <a:ext cx="2816604" cy="4022725"/>
          </a:xfrm>
          <a:prstGeom prst="rect">
            <a:avLst/>
          </a:prstGeom>
        </p:spPr>
      </p:pic>
      <p:sp>
        <p:nvSpPr>
          <p:cNvPr id="5" name="Marcador de contenido 4"/>
          <p:cNvSpPr>
            <a:spLocks noGrp="1"/>
          </p:cNvSpPr>
          <p:nvPr>
            <p:ph sz="half" idx="2"/>
          </p:nvPr>
        </p:nvSpPr>
        <p:spPr>
          <a:xfrm>
            <a:off x="6967067" y="2077089"/>
            <a:ext cx="4937760" cy="4023360"/>
          </a:xfrm>
        </p:spPr>
        <p:txBody>
          <a:bodyPr/>
          <a:lstStyle/>
          <a:p>
            <a:r>
              <a:rPr lang="nl-BE" b="1" dirty="0" err="1"/>
              <a:t>Situación</a:t>
            </a:r>
            <a:r>
              <a:rPr lang="nl-BE" b="1" dirty="0"/>
              <a:t> </a:t>
            </a:r>
            <a:r>
              <a:rPr lang="nl-BE" b="1" dirty="0" err="1"/>
              <a:t>actual</a:t>
            </a:r>
            <a:r>
              <a:rPr lang="nl-BE" b="1" dirty="0"/>
              <a:t>: ¿</a:t>
            </a:r>
            <a:r>
              <a:rPr lang="nl-BE" b="1" dirty="0" err="1"/>
              <a:t>Hacia</a:t>
            </a:r>
            <a:r>
              <a:rPr lang="nl-BE" b="1" dirty="0"/>
              <a:t> </a:t>
            </a:r>
            <a:r>
              <a:rPr lang="nl-BE" b="1" dirty="0" err="1"/>
              <a:t>un</a:t>
            </a:r>
            <a:r>
              <a:rPr lang="nl-BE" b="1" dirty="0"/>
              <a:t> </a:t>
            </a:r>
            <a:r>
              <a:rPr lang="nl-BE" b="1" dirty="0" err="1"/>
              <a:t>extractivismo</a:t>
            </a:r>
            <a:r>
              <a:rPr lang="nl-BE" b="1" dirty="0"/>
              <a:t> </a:t>
            </a:r>
            <a:r>
              <a:rPr lang="nl-BE" b="1" dirty="0" err="1"/>
              <a:t>verde</a:t>
            </a:r>
            <a:r>
              <a:rPr lang="nl-BE" b="1" dirty="0"/>
              <a:t>?</a:t>
            </a:r>
            <a:endParaRPr lang="nl-BE" dirty="0"/>
          </a:p>
          <a:p>
            <a:r>
              <a:rPr lang="es-ES" dirty="0"/>
              <a:t>•57 proyectos de parque eólicos </a:t>
            </a:r>
            <a:r>
              <a:rPr lang="es-ES" dirty="0" err="1"/>
              <a:t>on</a:t>
            </a:r>
            <a:r>
              <a:rPr lang="es-ES" dirty="0"/>
              <a:t>-/offshore (varios ya en construcción)</a:t>
            </a:r>
          </a:p>
          <a:p>
            <a:r>
              <a:rPr lang="es-ES" dirty="0"/>
              <a:t>•conflictos con comunidades en al menos 21 proyectos en la Guajira </a:t>
            </a:r>
          </a:p>
          <a:p>
            <a:r>
              <a:rPr lang="es-ES" dirty="0"/>
              <a:t>•Falta de Consulta Libre Previa e Informada</a:t>
            </a:r>
          </a:p>
          <a:p>
            <a:r>
              <a:rPr lang="es-ES" dirty="0"/>
              <a:t>…y el capital: ”Reconversión/</a:t>
            </a:r>
            <a:r>
              <a:rPr lang="es-ES" dirty="0" err="1"/>
              <a:t>reaprovechamiemto</a:t>
            </a:r>
            <a:r>
              <a:rPr lang="es-ES" dirty="0"/>
              <a:t> de la infraestructura para la hoja de ruta del HV”</a:t>
            </a:r>
          </a:p>
          <a:p>
            <a:endParaRPr lang="nl-BE" dirty="0"/>
          </a:p>
        </p:txBody>
      </p:sp>
      <p:sp>
        <p:nvSpPr>
          <p:cNvPr id="7" name="Rectángulo 6"/>
          <p:cNvSpPr/>
          <p:nvPr/>
        </p:nvSpPr>
        <p:spPr>
          <a:xfrm>
            <a:off x="3421242" y="1846370"/>
            <a:ext cx="3666169" cy="3970318"/>
          </a:xfrm>
          <a:prstGeom prst="rect">
            <a:avLst/>
          </a:prstGeom>
        </p:spPr>
        <p:txBody>
          <a:bodyPr wrap="square">
            <a:spAutoFit/>
          </a:bodyPr>
          <a:lstStyle/>
          <a:p>
            <a:r>
              <a:rPr lang="es-ES" i="1" dirty="0"/>
              <a:t>“La Guajira, Magdalena, o Atlántico poseen una combinación de recurso renovable que asegura una producción competitiva de hidrógeno verde. En primer lugar, el recurso eólico en la costa…El recurso solar también es abundante en estas regiones  Estas condiciones posibilitarán costos de producción de hidrógeno verde similares a los obtenidos a partir de fuentes fósiles desde finales de la presente década y que resultarán competitivos a nivel global “</a:t>
            </a:r>
            <a:endParaRPr lang="nl-BE" i="1" dirty="0"/>
          </a:p>
        </p:txBody>
      </p:sp>
    </p:spTree>
    <p:extLst>
      <p:ext uri="{BB962C8B-B14F-4D97-AF65-F5344CB8AC3E}">
        <p14:creationId xmlns:p14="http://schemas.microsoft.com/office/powerpoint/2010/main" val="109733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34982" y="5965090"/>
            <a:ext cx="6745461" cy="307777"/>
          </a:xfrm>
          <a:prstGeom prst="rect">
            <a:avLst/>
          </a:prstGeom>
        </p:spPr>
        <p:txBody>
          <a:bodyPr wrap="square">
            <a:spAutoFit/>
          </a:bodyPr>
          <a:lstStyle/>
          <a:p>
            <a:r>
              <a:rPr lang="es-ES" sz="1200" b="1" dirty="0"/>
              <a:t>Fuente: </a:t>
            </a:r>
            <a:r>
              <a:rPr lang="es-ES" sz="1200" dirty="0"/>
              <a:t>Barney, </a:t>
            </a:r>
            <a:r>
              <a:rPr lang="es-ES" sz="1200" dirty="0" err="1"/>
              <a:t>Joana</a:t>
            </a:r>
            <a:r>
              <a:rPr lang="es-ES" sz="1200" dirty="0"/>
              <a:t> (</a:t>
            </a:r>
            <a:r>
              <a:rPr lang="es-ES" sz="1200" dirty="0" err="1"/>
              <a:t>Indepaz</a:t>
            </a:r>
            <a:r>
              <a:rPr lang="es-ES" sz="1200" dirty="0"/>
              <a:t>) (2023), Por el mar y la tierra guajiros vuela el viento </a:t>
            </a:r>
            <a:r>
              <a:rPr lang="es-ES" sz="1200" dirty="0" err="1"/>
              <a:t>Wayúu</a:t>
            </a:r>
            <a:r>
              <a:rPr lang="es-ES" sz="1400" dirty="0"/>
              <a:t>.</a:t>
            </a:r>
            <a:endParaRPr lang="nl-BE" sz="1400" dirty="0"/>
          </a:p>
        </p:txBody>
      </p:sp>
      <p:pic>
        <p:nvPicPr>
          <p:cNvPr id="9" name="Imagen 8"/>
          <p:cNvPicPr>
            <a:picLocks noChangeAspect="1"/>
          </p:cNvPicPr>
          <p:nvPr/>
        </p:nvPicPr>
        <p:blipFill>
          <a:blip r:embed="rId3"/>
          <a:stretch>
            <a:fillRect/>
          </a:stretch>
        </p:blipFill>
        <p:spPr>
          <a:xfrm>
            <a:off x="515691" y="-6344"/>
            <a:ext cx="7427470" cy="5917438"/>
          </a:xfrm>
          <a:prstGeom prst="rect">
            <a:avLst/>
          </a:prstGeom>
        </p:spPr>
      </p:pic>
      <p:sp>
        <p:nvSpPr>
          <p:cNvPr id="10" name="CuadroTexto 9"/>
          <p:cNvSpPr txBox="1"/>
          <p:nvPr/>
        </p:nvSpPr>
        <p:spPr>
          <a:xfrm>
            <a:off x="8218583" y="363557"/>
            <a:ext cx="3602516" cy="5632311"/>
          </a:xfrm>
          <a:prstGeom prst="rect">
            <a:avLst/>
          </a:prstGeom>
          <a:noFill/>
        </p:spPr>
        <p:txBody>
          <a:bodyPr wrap="square" rtlCol="0">
            <a:spAutoFit/>
          </a:bodyPr>
          <a:lstStyle/>
          <a:p>
            <a:r>
              <a:rPr lang="es-ES" b="1" u="sng" dirty="0"/>
              <a:t>Conflictos</a:t>
            </a:r>
          </a:p>
          <a:p>
            <a:r>
              <a:rPr lang="es-ES" b="1" u="sng" dirty="0" err="1"/>
              <a:t>socioambientales</a:t>
            </a:r>
            <a:endParaRPr lang="es-ES" b="1" u="sng" dirty="0"/>
          </a:p>
          <a:p>
            <a:r>
              <a:rPr lang="es-ES" dirty="0"/>
              <a:t>•"protocolización de acuerdos</a:t>
            </a:r>
          </a:p>
          <a:p>
            <a:r>
              <a:rPr lang="es-ES" dirty="0"/>
              <a:t>obtenidos en consulta previa“</a:t>
            </a:r>
          </a:p>
          <a:p>
            <a:r>
              <a:rPr lang="es-ES" dirty="0"/>
              <a:t>• acuerdos con personas que no</a:t>
            </a:r>
          </a:p>
          <a:p>
            <a:r>
              <a:rPr lang="es-ES" dirty="0"/>
              <a:t>son autoridades reconocidas</a:t>
            </a:r>
          </a:p>
          <a:p>
            <a:r>
              <a:rPr lang="es-ES" dirty="0"/>
              <a:t>por las mismas comunidades</a:t>
            </a:r>
          </a:p>
          <a:p>
            <a:r>
              <a:rPr lang="es-ES" dirty="0"/>
              <a:t>• </a:t>
            </a:r>
            <a:r>
              <a:rPr lang="es-ES" dirty="0" err="1"/>
              <a:t>continun</a:t>
            </a:r>
            <a:r>
              <a:rPr lang="es-ES" dirty="0"/>
              <a:t> sobornos, chantaje y utilización de autoridades y líderes/esas para adquisición ilícita de tierras</a:t>
            </a:r>
          </a:p>
          <a:p>
            <a:r>
              <a:rPr lang="es-ES" dirty="0"/>
              <a:t>• desertificación de suelos</a:t>
            </a:r>
          </a:p>
          <a:p>
            <a:r>
              <a:rPr lang="es-ES" dirty="0"/>
              <a:t>• afectación a fauna y flora “pérdida de aves como</a:t>
            </a:r>
          </a:p>
          <a:p>
            <a:r>
              <a:rPr lang="es-ES" dirty="0"/>
              <a:t>flamencos rosados.</a:t>
            </a:r>
          </a:p>
          <a:p>
            <a:r>
              <a:rPr lang="es-ES" b="1" dirty="0"/>
              <a:t>Persistencia de intereses corporativos transnacionales </a:t>
            </a:r>
            <a:r>
              <a:rPr lang="es-ES" dirty="0"/>
              <a:t>(Transición ”justa” para quién)</a:t>
            </a:r>
          </a:p>
          <a:p>
            <a:r>
              <a:rPr lang="es-ES" dirty="0"/>
              <a:t>---Global Gateway.</a:t>
            </a:r>
          </a:p>
          <a:p>
            <a:endParaRPr lang="nl-BE" dirty="0"/>
          </a:p>
        </p:txBody>
      </p:sp>
    </p:spTree>
    <p:extLst>
      <p:ext uri="{BB962C8B-B14F-4D97-AF65-F5344CB8AC3E}">
        <p14:creationId xmlns:p14="http://schemas.microsoft.com/office/powerpoint/2010/main" val="3966542398"/>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9325</TotalTime>
  <Words>1140</Words>
  <Application>Microsoft Office PowerPoint</Application>
  <PresentationFormat>Widescreen</PresentationFormat>
  <Paragraphs>80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Retrospección</vt:lpstr>
      <vt:lpstr>Del Carbón al Hidrogeno: Las Zonas de Sacrificio y La “Transición Verde &amp; Justa” europea. </vt:lpstr>
      <vt:lpstr>EL caribe colombiano como Zona de Sacrificio</vt:lpstr>
      <vt:lpstr>Zonas de Sacrificio en el Caribe colombiano</vt:lpstr>
      <vt:lpstr>… las venas del sacrificio  </vt:lpstr>
      <vt:lpstr>Transición Verde &amp; Justa en Europa</vt:lpstr>
      <vt:lpstr>PowerPoint Presentation</vt:lpstr>
      <vt:lpstr>Camino a la Transición Verde &amp; Justa en Colombia</vt:lpstr>
      <vt:lpstr>PowerPoint Presentation</vt:lpstr>
    </vt:vector>
  </TitlesOfParts>
  <Company>11.11.11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EPU Colombia 2023</dc:title>
  <dc:creator>Jorge Delgado</dc:creator>
  <cp:lastModifiedBy>Jorge Delgado</cp:lastModifiedBy>
  <cp:revision>52</cp:revision>
  <dcterms:created xsi:type="dcterms:W3CDTF">2023-04-16T14:54:39Z</dcterms:created>
  <dcterms:modified xsi:type="dcterms:W3CDTF">2024-10-19T14:27:31Z</dcterms:modified>
</cp:coreProperties>
</file>